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1"/>
  </p:notesMasterIdLst>
  <p:sldIdLst>
    <p:sldId id="267" r:id="rId2"/>
    <p:sldId id="266" r:id="rId3"/>
    <p:sldId id="268" r:id="rId4"/>
    <p:sldId id="269" r:id="rId5"/>
    <p:sldId id="258" r:id="rId6"/>
    <p:sldId id="270" r:id="rId7"/>
    <p:sldId id="272" r:id="rId8"/>
    <p:sldId id="273" r:id="rId9"/>
    <p:sldId id="274" r:id="rId10"/>
  </p:sldIdLst>
  <p:sldSz cx="9144000" cy="6858000" type="screen4x3"/>
  <p:notesSz cx="6888163" cy="100203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VAG Rundschrift D" pitchFamily="2" charset="77"/>
      <p:regular r:id="rId16"/>
      <p:italic r:id="rId17"/>
    </p:embeddedFont>
    <p:embeddedFont>
      <p:font typeface="VAG Rundschrift D Light" pitchFamily="2" charset="77"/>
      <p:regular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6" userDrawn="1">
          <p15:clr>
            <a:srgbClr val="A4A3A4"/>
          </p15:clr>
        </p15:guide>
        <p15:guide id="2" pos="216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850"/>
    <p:restoredTop sz="84354" autoAdjust="0"/>
  </p:normalViewPr>
  <p:slideViewPr>
    <p:cSldViewPr>
      <p:cViewPr varScale="1">
        <p:scale>
          <a:sx n="102" d="100"/>
          <a:sy n="102" d="100"/>
        </p:scale>
        <p:origin x="2608" y="192"/>
      </p:cViewPr>
      <p:guideLst>
        <p:guide orient="horz" pos="2160"/>
        <p:guide pos="288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8" d="100"/>
          <a:sy n="88" d="100"/>
        </p:scale>
        <p:origin x="4504" y="200"/>
      </p:cViewPr>
      <p:guideLst>
        <p:guide orient="horz" pos="3156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B693382-CD96-445D-9D3A-1E51EA55BDCF}" type="datetimeFigureOut">
              <a:rPr lang="en-GB" smtClean="0"/>
              <a:t>16/08/2019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F98999C1-73E2-433A-9F79-BC01ABB22FE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925817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Marchnata</a:t>
            </a:r>
            <a:r>
              <a:rPr lang="cy-GB" noProof="0" dirty="0">
                <a:effectLst/>
              </a:rPr>
              <a:t> 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3391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Trafodwch eu hesboniadau a heriwch y plant i ysgrifennu eu hesboniad manwl eu hunain am ba mor effeithiol yw’r gwlân fel deunydd ar gyfer cot / menig / het ac ati. Yna defnyddiwch y rhain fel man cychwyn ar gyfer ysgrifennu er perswâd ar gyfer y cynnyrch gwlân rhyfeddol newydd.</a:t>
            </a:r>
          </a:p>
          <a:p>
            <a:endParaRPr lang="cy-GB" sz="1200" kern="1200" noProof="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Trafodwch nodweddion ysgrifennu er perswâd a herio’r plant i ysgrifennu eu hysbyseb argyhoeddiadol eu hunain i esbonio sut mae eu cynnyrch yn datrys problem a pham y dylai ennill.</a:t>
            </a:r>
          </a:p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Gweler https://www.youtube.com/channel/UC-glo52BMvZH9PPUamjGIcw i gael syniadau am hysbysebion syml sy’n argyhoeddiadol iawn. Dyma enghraifft o siacedi creadigol iawn. Â ellid defnyddio’r rhain fel sail i greu eich dilledyn gwlân eich hun?</a:t>
            </a:r>
            <a:r>
              <a:rPr lang="cy-GB" noProof="0" dirty="0">
                <a:effectLst/>
              </a:rPr>
              <a:t> 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5569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y-GB" sz="1200" kern="1200" noProof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Gallai plant CA1 ysgrifennu cyfarwyddiadau ar sut i wneud blodyn – yn dibynnu ar y cyfnod o’r flwyddyn os oeddech chi eisiau cysylltu’n uniongyrchol â’r cwricwlwm Cymraeg/Saesneg. Gellir cyflwyno’ch canfyddiadau a’ch ymchwil fel fideo llafar, cyflwyniad PowerPoint, radio / teledu / cylchgrawn / hysbyseb ‘stop motion’, llythyr er perswâd ac ati.</a:t>
            </a:r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778962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y-GB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8999C1-73E2-433A-9F79-BC01ABB22FEA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1877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A9C11DF-8B17-C743-AAD0-1DC0E4632C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2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028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429B4AB-8007-B34A-9F32-0C527C8EACC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21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098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DB7488-5ACA-264A-A0F2-DC7A64EE807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6322985"/>
            <a:ext cx="3034680" cy="4552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8DC237B-ACBA-984E-8D77-7E55C2B52C6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616" y="6309320"/>
            <a:ext cx="1717848" cy="470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22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VAG Rundschrift D" pitchFamily="2" charset="77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400"/>
        </a:spcBef>
        <a:buFontTx/>
        <a:buNone/>
        <a:defRPr sz="24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1pPr>
      <a:lvl2pPr marL="314325" indent="-314325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2pPr>
      <a:lvl3pPr marL="577850" indent="-263525" algn="l" defTabSz="914400" rtl="0" eaLnBrk="1" latinLnBrk="0" hangingPunct="1">
        <a:spcBef>
          <a:spcPts val="400"/>
        </a:spcBef>
        <a:buFont typeface="Arial" panose="020B0604020202020204" pitchFamily="34" charset="0"/>
        <a:buChar char="•"/>
        <a:tabLst/>
        <a:defRPr sz="24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 baseline="0">
          <a:solidFill>
            <a:schemeClr val="tx1"/>
          </a:solidFill>
          <a:latin typeface="VAG Rundschrift D Light" pitchFamily="2" charset="77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0B2509C-B4E7-6440-9090-6C51364B0B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003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3A2354F-9E74-6845-BC24-7E431F0A6E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363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12FCFA3-EC0C-414E-98E3-A586FC663D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556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EA27F37-5448-8649-BF5B-CA7E8A7DE9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5949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ECF376B-17B3-EC46-9C65-E5F0C3B9FE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8562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8C99320-7947-1A47-BD00-2966F8DD0C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51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E3959B0-3674-9F4C-A448-5CE416C615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1772816"/>
            <a:ext cx="2836321" cy="19025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0AF9E0-330A-CB43-A65D-F770B1C6A1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02120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0DB7989-8346-9E4E-8CD4-460BF27296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779" y="2132856"/>
            <a:ext cx="6244573" cy="338437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7EBF3FC-E773-7D44-9933-97A2627823CA}"/>
              </a:ext>
            </a:extLst>
          </p:cNvPr>
          <p:cNvSpPr txBox="1"/>
          <p:nvPr/>
        </p:nvSpPr>
        <p:spPr>
          <a:xfrm>
            <a:off x="1619672" y="2492896"/>
            <a:ext cx="144016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300" b="1" dirty="0">
                <a:solidFill>
                  <a:schemeClr val="bg1"/>
                </a:solidFill>
              </a:rPr>
              <a:t>Datganiadau byr sy’n gwneud i chi deimlo fod yn rhaid i chi gael un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4C213D-C230-164D-8BF7-2A49550C7621}"/>
              </a:ext>
            </a:extLst>
          </p:cNvPr>
          <p:cNvSpPr txBox="1"/>
          <p:nvPr/>
        </p:nvSpPr>
        <p:spPr>
          <a:xfrm>
            <a:off x="5796136" y="2454280"/>
            <a:ext cx="158417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300" b="1" dirty="0">
                <a:solidFill>
                  <a:schemeClr val="bg1"/>
                </a:solidFill>
              </a:rPr>
              <a:t>Delwedd ddeniadol yn dangos nodweddion y cynnyrch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7923406-A348-D146-941F-3C06AF9357DB}"/>
              </a:ext>
            </a:extLst>
          </p:cNvPr>
          <p:cNvSpPr txBox="1"/>
          <p:nvPr/>
        </p:nvSpPr>
        <p:spPr>
          <a:xfrm>
            <a:off x="6156176" y="4797152"/>
            <a:ext cx="144016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y-GB" sz="1300" b="1" dirty="0">
                <a:solidFill>
                  <a:schemeClr val="bg1"/>
                </a:solidFill>
              </a:rPr>
              <a:t>Enw rydych chi am ei gofio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4A68635-A456-AE4D-B46E-46B37914AF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7272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9AB54AA-2354-0942-9F5C-9CBDF5824A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65356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936</TotalTime>
  <Words>216</Words>
  <Application>Microsoft Macintosh PowerPoint</Application>
  <PresentationFormat>On-screen Show (4:3)</PresentationFormat>
  <Paragraphs>13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VAG Rundschrift D Light</vt:lpstr>
      <vt:lpstr>VAG Rundschrift D</vt:lpstr>
      <vt:lpstr>Calibri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GHFOO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Jane Banham</dc:creator>
  <cp:lastModifiedBy>Nick Smith</cp:lastModifiedBy>
  <cp:revision>72</cp:revision>
  <cp:lastPrinted>2019-05-21T20:39:57Z</cp:lastPrinted>
  <dcterms:created xsi:type="dcterms:W3CDTF">2019-05-20T20:17:17Z</dcterms:created>
  <dcterms:modified xsi:type="dcterms:W3CDTF">2019-08-16T16:54:26Z</dcterms:modified>
</cp:coreProperties>
</file>